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dec Pro Ultra-Bold" charset="1" panose="00000700000000000000"/>
      <p:regular r:id="rId14"/>
    </p:embeddedFont>
    <p:embeddedFont>
      <p:font typeface="Codec Pro" charset="1" panose="00000500000000000000"/>
      <p:regular r:id="rId15"/>
    </p:embeddedFont>
    <p:embeddedFont>
      <p:font typeface="Codec Pro Bold" charset="1" panose="00000600000000000000"/>
      <p:regular r:id="rId16"/>
    </p:embeddedFont>
    <p:embeddedFont>
      <p:font typeface="Meta Pro" charset="1" panose="020B0504030101020102"/>
      <p:regular r:id="rId17"/>
    </p:embeddedFont>
    <p:embeddedFont>
      <p:font typeface="Heading Now 91-98 Bold" charset="1" panose="00000000000000000000"/>
      <p:regular r:id="rId18"/>
    </p:embeddedFont>
    <p:embeddedFont>
      <p:font typeface="Heading Now 91-98 Bold Italics" charset="1" panose="00000800000000000000"/>
      <p:regular r:id="rId19"/>
    </p:embeddedFont>
    <p:embeddedFont>
      <p:font typeface="Heading Now 91-98" charset="1" panose="00000000000000000000"/>
      <p:regular r:id="rId20"/>
    </p:embeddedFont>
    <p:embeddedFont>
      <p:font typeface="Meta Pro Bold Italics" charset="1" panose="020B0804030101020102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11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010C0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62784"/>
            <a:ext cx="16230600" cy="369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8"/>
              </a:lnSpc>
            </a:pPr>
            <a:r>
              <a:rPr lang="en-US" b="true" sz="12404" spc="248">
                <a:solidFill>
                  <a:srgbClr val="FFFBF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ARTIFICIAL</a:t>
            </a:r>
          </a:p>
          <a:p>
            <a:pPr algn="ctr">
              <a:lnSpc>
                <a:spcPts val="13768"/>
              </a:lnSpc>
            </a:pPr>
            <a:r>
              <a:rPr lang="en-US" b="true" sz="12404" spc="248">
                <a:solidFill>
                  <a:srgbClr val="FFFBF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INTELLIGENCE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05090" y="-2023807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5"/>
                </a:lnTo>
                <a:lnTo>
                  <a:pt x="0" y="847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14556" y="3705443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25730" y="8700491"/>
            <a:ext cx="7316581" cy="101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FFFBF7"/>
                </a:solidFill>
                <a:latin typeface="Codec Pro"/>
                <a:ea typeface="Codec Pro"/>
                <a:cs typeface="Codec Pro"/>
                <a:sym typeface="Codec Pro"/>
              </a:rPr>
              <a:t>Presented by Bakytbekova Bayana cs-25-24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32102" y="-6134933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47750"/>
            <a:ext cx="8549266" cy="0"/>
          </a:xfrm>
          <a:prstGeom prst="line">
            <a:avLst/>
          </a:prstGeom>
          <a:ln cap="flat" w="19050">
            <a:gradFill>
              <a:gsLst>
                <a:gs pos="0">
                  <a:srgbClr val="04111E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010C0E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7750" y="3949041"/>
            <a:ext cx="0" cy="3253361"/>
          </a:xfrm>
          <a:prstGeom prst="line">
            <a:avLst/>
          </a:prstGeom>
          <a:ln cap="flat" w="38100">
            <a:gradFill>
              <a:gsLst>
                <a:gs pos="0">
                  <a:srgbClr val="04111E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010C0E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91271" y="-3494417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8" y="0"/>
                </a:lnTo>
                <a:lnTo>
                  <a:pt x="8336058" y="8474734"/>
                </a:lnTo>
                <a:lnTo>
                  <a:pt x="0" y="847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18231" y="465373"/>
            <a:ext cx="6641069" cy="9356254"/>
            <a:chOff x="0" y="0"/>
            <a:chExt cx="45072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6"/>
              <a:stretch>
                <a:fillRect l="-43949" t="0" r="-4394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616051"/>
            <a:ext cx="7686275" cy="2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 AI APPLICATIONS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19425" y="3796641"/>
            <a:ext cx="3720182" cy="340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29" indent="-388614" lvl="1">
              <a:lnSpc>
                <a:spcPts val="5327"/>
              </a:lnSpc>
              <a:buAutoNum type="arabicPeriod" startAt="1"/>
            </a:pPr>
            <a:r>
              <a:rPr lang="en-US" sz="3599" spc="65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Runway</a:t>
            </a:r>
          </a:p>
          <a:p>
            <a:pPr algn="l" marL="777229" indent="-388614" lvl="1">
              <a:lnSpc>
                <a:spcPts val="5327"/>
              </a:lnSpc>
              <a:buAutoNum type="arabicPeriod" startAt="1"/>
            </a:pPr>
            <a:r>
              <a:rPr lang="en-US" sz="3599" spc="65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Slyp</a:t>
            </a:r>
          </a:p>
          <a:p>
            <a:pPr algn="l" marL="777229" indent="-388614" lvl="1">
              <a:lnSpc>
                <a:spcPts val="5327"/>
              </a:lnSpc>
              <a:buAutoNum type="arabicPeriod" startAt="1"/>
            </a:pPr>
            <a:r>
              <a:rPr lang="en-US" sz="3599" spc="65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Notion AI,</a:t>
            </a:r>
          </a:p>
          <a:p>
            <a:pPr algn="l" marL="777229" indent="-388614" lvl="1">
              <a:lnSpc>
                <a:spcPts val="5327"/>
              </a:lnSpc>
              <a:buAutoNum type="arabicPeriod" startAt="1"/>
            </a:pPr>
            <a:r>
              <a:rPr lang="en-US" sz="3599" spc="65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JukeBox</a:t>
            </a:r>
          </a:p>
          <a:p>
            <a:pPr algn="l" marL="777229" indent="-388614" lvl="1">
              <a:lnSpc>
                <a:spcPts val="5327"/>
              </a:lnSpc>
              <a:buAutoNum type="arabicPeriod" startAt="1"/>
            </a:pPr>
            <a:r>
              <a:rPr lang="en-US" sz="3599" spc="65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Alice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35344" y="324147"/>
            <a:ext cx="9839426" cy="11041674"/>
            <a:chOff x="0" y="0"/>
            <a:chExt cx="2591454" cy="2908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1454" cy="2908095"/>
            </a:xfrm>
            <a:custGeom>
              <a:avLst/>
              <a:gdLst/>
              <a:ahLst/>
              <a:cxnLst/>
              <a:rect r="r" b="b" t="t" l="l"/>
              <a:pathLst>
                <a:path h="2908095" w="2591454">
                  <a:moveTo>
                    <a:pt x="78683" y="0"/>
                  </a:moveTo>
                  <a:lnTo>
                    <a:pt x="2512771" y="0"/>
                  </a:lnTo>
                  <a:cubicBezTo>
                    <a:pt x="2556226" y="0"/>
                    <a:pt x="2591454" y="35227"/>
                    <a:pt x="2591454" y="78683"/>
                  </a:cubicBezTo>
                  <a:lnTo>
                    <a:pt x="2591454" y="2829413"/>
                  </a:lnTo>
                  <a:cubicBezTo>
                    <a:pt x="2591454" y="2850280"/>
                    <a:pt x="2583164" y="2870294"/>
                    <a:pt x="2568408" y="2885049"/>
                  </a:cubicBezTo>
                  <a:cubicBezTo>
                    <a:pt x="2553652" y="2899805"/>
                    <a:pt x="2533639" y="2908095"/>
                    <a:pt x="2512771" y="2908095"/>
                  </a:cubicBezTo>
                  <a:lnTo>
                    <a:pt x="78683" y="2908095"/>
                  </a:lnTo>
                  <a:cubicBezTo>
                    <a:pt x="57815" y="2908095"/>
                    <a:pt x="37801" y="2899805"/>
                    <a:pt x="23046" y="2885049"/>
                  </a:cubicBezTo>
                  <a:cubicBezTo>
                    <a:pt x="8290" y="2870294"/>
                    <a:pt x="0" y="2850280"/>
                    <a:pt x="0" y="2829413"/>
                  </a:cubicBezTo>
                  <a:lnTo>
                    <a:pt x="0" y="78683"/>
                  </a:lnTo>
                  <a:cubicBezTo>
                    <a:pt x="0" y="57815"/>
                    <a:pt x="8290" y="37801"/>
                    <a:pt x="23046" y="23046"/>
                  </a:cubicBezTo>
                  <a:cubicBezTo>
                    <a:pt x="37801" y="8290"/>
                    <a:pt x="57815" y="0"/>
                    <a:pt x="7868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91454" cy="2974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68243" y="6183686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5"/>
                </a:lnTo>
                <a:lnTo>
                  <a:pt x="0" y="847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32102" y="5143500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522201"/>
            <a:ext cx="8549266" cy="0"/>
          </a:xfrm>
          <a:prstGeom prst="line">
            <a:avLst/>
          </a:prstGeom>
          <a:ln cap="flat" w="19050">
            <a:gradFill>
              <a:gsLst>
                <a:gs pos="0">
                  <a:srgbClr val="04111E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010C0E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587774" y="4647053"/>
            <a:ext cx="5406239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FFFBF7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RUNWAY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819908" y="324147"/>
            <a:ext cx="7315200" cy="3742944"/>
          </a:xfrm>
          <a:custGeom>
            <a:avLst/>
            <a:gdLst/>
            <a:ahLst/>
            <a:cxnLst/>
            <a:rect r="r" b="b" t="t" l="l"/>
            <a:pathLst>
              <a:path h="3742944" w="7315200">
                <a:moveTo>
                  <a:pt x="0" y="0"/>
                </a:moveTo>
                <a:lnTo>
                  <a:pt x="7315200" y="0"/>
                </a:lnTo>
                <a:lnTo>
                  <a:pt x="7315200" y="3742944"/>
                </a:lnTo>
                <a:lnTo>
                  <a:pt x="0" y="3742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5148" y="1129031"/>
            <a:ext cx="8549266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 is an AI platform for creative tasks. It has tools for video editing, image generation, and animation using neural networks. It is used in movies, design, and content creation.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148" y="3561886"/>
            <a:ext cx="6712700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For example we have a video with a person we want to remove. AI analyzes the scene, removes the object, and restores the background.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3395" y="2758442"/>
            <a:ext cx="6026532" cy="82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b="true" sz="4180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How it work?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694744" y="375919"/>
            <a:ext cx="8549266" cy="8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Runway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7905" y="5512557"/>
            <a:ext cx="8586095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 AI detects object b</a:t>
            </a: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oundaries.</a:t>
            </a:r>
          </a:p>
          <a:p>
            <a:pPr algn="l" marL="561334" indent="-280667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the program removes the object.</a:t>
            </a:r>
          </a:p>
          <a:p>
            <a:pPr algn="l" marL="561334" indent="-280667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 the neural network fills the empty space by analyzing surrounding areas.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395" y="7600771"/>
            <a:ext cx="8892774" cy="200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b="true" sz="1900" i="true">
                <a:solidFill>
                  <a:srgbClr val="041536"/>
                </a:solidFill>
                <a:latin typeface="Heading Now 91-98 Bold Italics"/>
                <a:ea typeface="Heading Now 91-98 Bold Italics"/>
                <a:cs typeface="Heading Now 91-98 Bold Italics"/>
                <a:sym typeface="Heading Now 91-98 Bold Italics"/>
              </a:rPr>
              <a:t>✅</a:t>
            </a:r>
            <a:r>
              <a:rPr lang="en-US" sz="1900">
                <a:solidFill>
                  <a:srgbClr val="041536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 Deep Learning – helps AI analyze videos and images.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41536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Computer Vision – recognizes objects, people, and backgrounds.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41536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Generative Models (GANs, Diffusion Models) – create new images and videos.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3325" y="5293369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7341" y="-4757193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5"/>
                </a:lnTo>
                <a:lnTo>
                  <a:pt x="0" y="847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8985" y="1290956"/>
            <a:ext cx="5735538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is a service that helps users manage digital receipts and payment data. It automatically processes purchase information.</a:t>
            </a:r>
          </a:p>
          <a:p>
            <a:pPr algn="ctr">
              <a:lnSpc>
                <a:spcPts val="2239"/>
              </a:lnSpc>
            </a:pP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18985" y="537844"/>
            <a:ext cx="1746945" cy="8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Slyp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59368" y="586454"/>
            <a:ext cx="9028632" cy="9700546"/>
            <a:chOff x="0" y="0"/>
            <a:chExt cx="3425944" cy="36809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25944" cy="3680904"/>
            </a:xfrm>
            <a:custGeom>
              <a:avLst/>
              <a:gdLst/>
              <a:ahLst/>
              <a:cxnLst/>
              <a:rect r="r" b="b" t="t" l="l"/>
              <a:pathLst>
                <a:path h="3680904" w="3425944">
                  <a:moveTo>
                    <a:pt x="0" y="0"/>
                  </a:moveTo>
                  <a:lnTo>
                    <a:pt x="2896830" y="0"/>
                  </a:lnTo>
                  <a:cubicBezTo>
                    <a:pt x="3189305" y="0"/>
                    <a:pt x="3425944" y="390465"/>
                    <a:pt x="3425944" y="873063"/>
                  </a:cubicBezTo>
                  <a:lnTo>
                    <a:pt x="3425944" y="3680904"/>
                  </a:lnTo>
                  <a:lnTo>
                    <a:pt x="0" y="368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5504" t="0" r="-4550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926275" y="4593899"/>
            <a:ext cx="3002607" cy="179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b="true" sz="9599" spc="1055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Slyp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991" y="3164756"/>
            <a:ext cx="6026532" cy="82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b="true" sz="4180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How it work?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83542"/>
            <a:ext cx="6481963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For example we</a:t>
            </a: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 pay for coffee with a card, and the receipt automatically appears in the app.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991" y="5610225"/>
            <a:ext cx="783218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slyp c</a:t>
            </a: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onnects with API.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the program extracts details like amount, store, and date.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the receipt is saved in the profile.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645" y="7801610"/>
            <a:ext cx="7854535" cy="199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✅ </a:t>
            </a:r>
            <a:r>
              <a:rPr lang="en-US" sz="190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Optical Character Recognition (OCR) – reads text from images.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Machine Learning – analyzes spending habits and sorts receipts.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Banking APIs – connects to banks to collect digital receipts.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45081" y="3374889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3" y="0"/>
                </a:lnTo>
                <a:lnTo>
                  <a:pt x="9921603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0520" y="-4369179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4"/>
                </a:lnTo>
                <a:lnTo>
                  <a:pt x="0" y="847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78526" y="474826"/>
            <a:ext cx="8772902" cy="9933844"/>
            <a:chOff x="0" y="0"/>
            <a:chExt cx="1694367" cy="1918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4367" cy="1918587"/>
            </a:xfrm>
            <a:custGeom>
              <a:avLst/>
              <a:gdLst/>
              <a:ahLst/>
              <a:cxnLst/>
              <a:rect r="r" b="b" t="t" l="l"/>
              <a:pathLst>
                <a:path h="1918587" w="1694367">
                  <a:moveTo>
                    <a:pt x="88248" y="0"/>
                  </a:moveTo>
                  <a:lnTo>
                    <a:pt x="1606118" y="0"/>
                  </a:lnTo>
                  <a:cubicBezTo>
                    <a:pt x="1654857" y="0"/>
                    <a:pt x="1694367" y="39510"/>
                    <a:pt x="1694367" y="88248"/>
                  </a:cubicBezTo>
                  <a:lnTo>
                    <a:pt x="1694367" y="1830338"/>
                  </a:lnTo>
                  <a:cubicBezTo>
                    <a:pt x="1694367" y="1879077"/>
                    <a:pt x="1654857" y="1918587"/>
                    <a:pt x="1606118" y="1918587"/>
                  </a:cubicBezTo>
                  <a:lnTo>
                    <a:pt x="88248" y="1918587"/>
                  </a:lnTo>
                  <a:cubicBezTo>
                    <a:pt x="39510" y="1918587"/>
                    <a:pt x="0" y="1879077"/>
                    <a:pt x="0" y="1830338"/>
                  </a:cubicBezTo>
                  <a:lnTo>
                    <a:pt x="0" y="88248"/>
                  </a:lnTo>
                  <a:cubicBezTo>
                    <a:pt x="0" y="39510"/>
                    <a:pt x="39510" y="0"/>
                    <a:pt x="88248" y="0"/>
                  </a:cubicBezTo>
                  <a:close/>
                </a:path>
              </a:pathLst>
            </a:custGeom>
            <a:blipFill>
              <a:blip r:embed="rId6"/>
              <a:stretch>
                <a:fillRect l="-25488" t="0" r="-2548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7991" y="2252165"/>
            <a:ext cx="6026532" cy="82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b="true" sz="4180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How it work?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0029" y="4771972"/>
            <a:ext cx="3925193" cy="179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b="true" sz="95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898" y="537845"/>
            <a:ext cx="2709714" cy="8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Notion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898" y="1413330"/>
            <a:ext cx="696510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 uses GPT-4 to generate, analyze, and improve texts.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0860"/>
            <a:ext cx="5247822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For example we write “Summarize this article,” and AI creates a short description.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991" y="4680390"/>
            <a:ext cx="6443965" cy="146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565" indent="-302782" lvl="1">
              <a:lnSpc>
                <a:spcPts val="3926"/>
              </a:lnSpc>
              <a:buAutoNum type="arabicPeriod" startAt="1"/>
            </a:pPr>
            <a:r>
              <a:rPr lang="en-US" sz="2804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ai </a:t>
            </a:r>
            <a:r>
              <a:rPr lang="en-US" sz="2804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understands the content.</a:t>
            </a:r>
          </a:p>
          <a:p>
            <a:pPr algn="l" marL="605565" indent="-302782" lvl="1">
              <a:lnSpc>
                <a:spcPts val="3926"/>
              </a:lnSpc>
              <a:buAutoNum type="arabicPeriod" startAt="1"/>
            </a:pPr>
            <a:r>
              <a:rPr lang="en-US" sz="2804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extracts the most important ideas.</a:t>
            </a:r>
          </a:p>
          <a:p>
            <a:pPr algn="l" marL="605565" indent="-302782" lvl="1">
              <a:lnSpc>
                <a:spcPts val="3926"/>
              </a:lnSpc>
              <a:buAutoNum type="arabicPeriod" startAt="1"/>
            </a:pPr>
            <a:r>
              <a:rPr lang="en-US" sz="2804">
                <a:solidFill>
                  <a:srgbClr val="000000"/>
                </a:solidFill>
                <a:latin typeface="Meta Pro"/>
                <a:ea typeface="Meta Pro"/>
                <a:cs typeface="Meta Pro"/>
                <a:sym typeface="Meta Pro"/>
              </a:rPr>
              <a:t>writes a concise and logical summary.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80774"/>
            <a:ext cx="7749967" cy="20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Natural Language Processing (NLP) – understands and analyzes text.</a:t>
            </a:r>
          </a:p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Deep Learning – learns from large text databases.</a:t>
            </a:r>
          </a:p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0">
                <a:solidFill>
                  <a:srgbClr val="000000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GPT Model – a powerful AI for generating and editing text.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11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010C0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728" y="3990187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0520" y="-4369179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4"/>
                </a:lnTo>
                <a:lnTo>
                  <a:pt x="0" y="847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7426" y="1028700"/>
            <a:ext cx="5894711" cy="5717870"/>
          </a:xfrm>
          <a:custGeom>
            <a:avLst/>
            <a:gdLst/>
            <a:ahLst/>
            <a:cxnLst/>
            <a:rect r="r" b="b" t="t" l="l"/>
            <a:pathLst>
              <a:path h="5717870" w="5894711">
                <a:moveTo>
                  <a:pt x="0" y="0"/>
                </a:moveTo>
                <a:lnTo>
                  <a:pt x="5894711" y="0"/>
                </a:lnTo>
                <a:lnTo>
                  <a:pt x="5894711" y="5717870"/>
                </a:lnTo>
                <a:lnTo>
                  <a:pt x="0" y="5717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02792" y="2327806"/>
            <a:ext cx="6026532" cy="82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b="true" sz="4180">
                <a:solidFill>
                  <a:srgbClr val="FFFFFF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How it work?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5121" y="6669200"/>
            <a:ext cx="5039320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JukeBox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1213" y="536734"/>
            <a:ext cx="3829348" cy="81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JukeBox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40644" y="1352449"/>
            <a:ext cx="6811816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 generates music and vocals by learning from thousands of songs.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0644" y="3359851"/>
            <a:ext cx="6953376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For e</a:t>
            </a: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xample AI can generate a voice similar to your favorite singer.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2792" y="4468559"/>
            <a:ext cx="4718372" cy="89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849" indent="-282425" lvl="1">
              <a:lnSpc>
                <a:spcPts val="3662"/>
              </a:lnSpc>
              <a:buAutoNum type="arabicPeriod" startAt="1"/>
            </a:pPr>
            <a:r>
              <a:rPr lang="en-US" sz="2616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AI learns singing techniques.</a:t>
            </a:r>
          </a:p>
          <a:p>
            <a:pPr algn="l" marL="564848" indent="-282424" lvl="1">
              <a:lnSpc>
                <a:spcPts val="3662"/>
              </a:lnSpc>
              <a:buAutoNum type="arabicPeriod" startAt="1"/>
            </a:pPr>
            <a:r>
              <a:rPr lang="en-US" sz="2616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creates lyrics and melodies</a:t>
            </a:r>
            <a:r>
              <a:rPr lang="en-US" b="true" sz="2616" i="true">
                <a:solidFill>
                  <a:srgbClr val="FFFFFF"/>
                </a:solidFill>
                <a:latin typeface="Meta Pro Bold Italics"/>
                <a:ea typeface="Meta Pro Bold Italics"/>
                <a:cs typeface="Meta Pro Bold Italics"/>
                <a:sym typeface="Meta Pro Bold Italics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91213" y="5697506"/>
            <a:ext cx="8178704" cy="22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3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Deep Learning – analyzes and creates complex musical structures.</a:t>
            </a:r>
          </a:p>
          <a:p>
            <a:pPr algn="l">
              <a:lnSpc>
                <a:spcPts val="2493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Generative Models (GANs, Transformers) – help AI understand and reproduce different music styles.</a:t>
            </a:r>
          </a:p>
          <a:p>
            <a:pPr algn="l">
              <a:lnSpc>
                <a:spcPts val="2493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Spectrograms – AI analyzes sound as an image to recreate melodies and voices.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11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010C0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9971" y="-2330651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8" y="0"/>
                </a:lnTo>
                <a:lnTo>
                  <a:pt x="8336058" y="8474735"/>
                </a:lnTo>
                <a:lnTo>
                  <a:pt x="0" y="847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949012"/>
            <a:ext cx="5672274" cy="5672274"/>
          </a:xfrm>
          <a:custGeom>
            <a:avLst/>
            <a:gdLst/>
            <a:ahLst/>
            <a:cxnLst/>
            <a:rect r="r" b="b" t="t" l="l"/>
            <a:pathLst>
              <a:path h="5672274" w="5672274">
                <a:moveTo>
                  <a:pt x="0" y="0"/>
                </a:moveTo>
                <a:lnTo>
                  <a:pt x="5672274" y="0"/>
                </a:lnTo>
                <a:lnTo>
                  <a:pt x="5672274" y="5672274"/>
                </a:lnTo>
                <a:lnTo>
                  <a:pt x="0" y="5672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55590" y="2657224"/>
            <a:ext cx="5521375" cy="8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How it work?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7032" y="3000262"/>
            <a:ext cx="2818209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Alisa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01524" y="537845"/>
            <a:ext cx="2015058" cy="8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FFFFFF"/>
                </a:solidFill>
                <a:latin typeface="Heading Now 91-98 Bold"/>
                <a:ea typeface="Heading Now 91-98 Bold"/>
                <a:cs typeface="Heading Now 91-98 Bold"/>
                <a:sym typeface="Heading Now 91-98 Bold"/>
              </a:rPr>
              <a:t>Alisa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5590" y="1389764"/>
            <a:ext cx="602876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Alice understands speech, analyzes requests, and responds with a human-like voice.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1524" y="3755265"/>
            <a:ext cx="6601986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For e</a:t>
            </a: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xample we say “What’s the weather like?” and Alice understands and replies.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AI converts voice into text.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FFFFFF"/>
                </a:solidFill>
                <a:latin typeface="Meta Pro"/>
                <a:ea typeface="Meta Pro"/>
                <a:cs typeface="Meta Pro"/>
                <a:sym typeface="Meta Pro"/>
              </a:rPr>
              <a:t> analyzes the phrase using NLP (Natural Language Processing)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5590" y="6922011"/>
            <a:ext cx="7327018" cy="257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Speech Recognition – converts voice into text.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Natural Language Processing (NLP) – analyzes and understands text.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80">
                <a:solidFill>
                  <a:srgbClr val="FFFFFF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✅ Deep Learning – learns from conversations and becomes smarter.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11E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010C0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9510" y="-5216674"/>
            <a:ext cx="9921604" cy="11448004"/>
          </a:xfrm>
          <a:custGeom>
            <a:avLst/>
            <a:gdLst/>
            <a:ahLst/>
            <a:cxnLst/>
            <a:rect r="r" b="b" t="t" l="l"/>
            <a:pathLst>
              <a:path h="11448004" w="9921604">
                <a:moveTo>
                  <a:pt x="0" y="0"/>
                </a:moveTo>
                <a:lnTo>
                  <a:pt x="9921604" y="0"/>
                </a:lnTo>
                <a:lnTo>
                  <a:pt x="9921604" y="11448004"/>
                </a:lnTo>
                <a:lnTo>
                  <a:pt x="0" y="11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028700"/>
            <a:ext cx="16230600" cy="19050"/>
          </a:xfrm>
          <a:prstGeom prst="line">
            <a:avLst/>
          </a:prstGeom>
          <a:ln cap="flat" w="19050">
            <a:solidFill>
              <a:srgbClr val="FFF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331090" y="2275363"/>
            <a:ext cx="8336057" cy="8474735"/>
          </a:xfrm>
          <a:custGeom>
            <a:avLst/>
            <a:gdLst/>
            <a:ahLst/>
            <a:cxnLst/>
            <a:rect r="r" b="b" t="t" l="l"/>
            <a:pathLst>
              <a:path h="8474735" w="8336057">
                <a:moveTo>
                  <a:pt x="0" y="0"/>
                </a:moveTo>
                <a:lnTo>
                  <a:pt x="8336057" y="0"/>
                </a:lnTo>
                <a:lnTo>
                  <a:pt x="8336057" y="8474735"/>
                </a:lnTo>
                <a:lnTo>
                  <a:pt x="0" y="847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08006" y="2944521"/>
            <a:ext cx="12471988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b="true" sz="9000">
                <a:solidFill>
                  <a:srgbClr val="FFFBF7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00228" y="6082054"/>
            <a:ext cx="15687545" cy="4519416"/>
            <a:chOff x="0" y="0"/>
            <a:chExt cx="3029836" cy="872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29836" cy="872864"/>
            </a:xfrm>
            <a:custGeom>
              <a:avLst/>
              <a:gdLst/>
              <a:ahLst/>
              <a:cxnLst/>
              <a:rect r="r" b="b" t="t" l="l"/>
              <a:pathLst>
                <a:path h="872864" w="3029836">
                  <a:moveTo>
                    <a:pt x="0" y="0"/>
                  </a:moveTo>
                  <a:lnTo>
                    <a:pt x="3029836" y="0"/>
                  </a:lnTo>
                  <a:lnTo>
                    <a:pt x="3029836" y="872864"/>
                  </a:lnTo>
                  <a:lnTo>
                    <a:pt x="0" y="872864"/>
                  </a:lnTo>
                  <a:close/>
                </a:path>
              </a:pathLst>
            </a:custGeom>
            <a:blipFill>
              <a:blip r:embed="rId6"/>
              <a:stretch>
                <a:fillRect l="0" t="-65632" r="0" b="-6563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DAGeWEVNLd0</dc:identifier>
  <dcterms:modified xsi:type="dcterms:W3CDTF">2011-08-01T06:04:30Z</dcterms:modified>
  <cp:revision>1</cp:revision>
  <dc:title>Artificial Intelligence</dc:title>
</cp:coreProperties>
</file>